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30275213" cy="42803763"/>
  <p:notesSz cx="6953250" cy="9239250"/>
  <p:embeddedFontLst>
    <p:embeddedFont>
      <p:font typeface="Nunito" pitchFamily="2" charset="0"/>
      <p:regular r:id="rId4"/>
      <p:bold r:id="rId5"/>
      <p:italic r:id="rId6"/>
      <p:boldItalic r:id="rId7"/>
    </p:embeddedFont>
    <p:embeddedFont>
      <p:font typeface="Open Sans" panose="020B0606030504020204" pitchFamily="34" charset="0"/>
      <p:regular r:id="rId8"/>
      <p:bold r:id="rId9"/>
      <p:italic r:id="rId10"/>
      <p:boldItalic r:id="rId1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482" userDrawn="1">
          <p15:clr>
            <a:srgbClr val="A4A3A4"/>
          </p15:clr>
        </p15:guide>
        <p15:guide id="2" pos="953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232A"/>
    <a:srgbClr val="2D3C50"/>
    <a:srgbClr val="E64B3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422" autoAdjust="0"/>
  </p:normalViewPr>
  <p:slideViewPr>
    <p:cSldViewPr snapToGrid="0">
      <p:cViewPr varScale="1">
        <p:scale>
          <a:sx n="17" d="100"/>
          <a:sy n="17" d="100"/>
        </p:scale>
        <p:origin x="2484" y="12"/>
      </p:cViewPr>
      <p:guideLst>
        <p:guide orient="horz" pos="13482"/>
        <p:guide pos="953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viewProps" Target="view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4.fntdata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tableStyles" Target="tableStyles.xml"/><Relationship Id="rId10" Type="http://schemas.openxmlformats.org/officeDocument/2006/relationships/font" Target="fonts/font7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png>
</file>

<file path=ppt/media/image28.svg>
</file>

<file path=ppt/media/image29.png>
</file>

<file path=ppt/media/image3.png>
</file>

<file path=ppt/media/image30.svg>
</file>

<file path=ppt/media/image4.jp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251075" y="692150"/>
            <a:ext cx="2451100" cy="3465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332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:notes"/>
          <p:cNvSpPr txBox="1">
            <a:spLocks noGrp="1"/>
          </p:cNvSpPr>
          <p:nvPr>
            <p:ph type="body" idx="1"/>
          </p:nvPr>
        </p:nvSpPr>
        <p:spPr>
          <a:xfrm>
            <a:off x="695325" y="4388625"/>
            <a:ext cx="5562600" cy="41576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51075" y="692150"/>
            <a:ext cx="2451100" cy="3465513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4 Content" type="fourObj">
  <p:cSld name="FOUR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1513324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body" idx="1"/>
          </p:nvPr>
        </p:nvSpPr>
        <p:spPr>
          <a:xfrm>
            <a:off x="1513325" y="9986720"/>
            <a:ext cx="13571722" cy="14026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2"/>
          </p:nvPr>
        </p:nvSpPr>
        <p:spPr>
          <a:xfrm>
            <a:off x="15190170" y="9986720"/>
            <a:ext cx="13571722" cy="140264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body" idx="3"/>
          </p:nvPr>
        </p:nvSpPr>
        <p:spPr>
          <a:xfrm>
            <a:off x="1513325" y="24211292"/>
            <a:ext cx="13571722" cy="14026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body" idx="4"/>
          </p:nvPr>
        </p:nvSpPr>
        <p:spPr>
          <a:xfrm>
            <a:off x="15190170" y="24211292"/>
            <a:ext cx="13571722" cy="140264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2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/>
          </p:nvPr>
        </p:nvSpPr>
        <p:spPr>
          <a:xfrm>
            <a:off x="5933935" y="29962229"/>
            <a:ext cx="18165349" cy="35380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38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1"/>
          <p:cNvSpPr>
            <a:spLocks noGrp="1"/>
          </p:cNvSpPr>
          <p:nvPr>
            <p:ph type="pic" idx="2"/>
          </p:nvPr>
        </p:nvSpPr>
        <p:spPr>
          <a:xfrm>
            <a:off x="5933935" y="3825009"/>
            <a:ext cx="18165349" cy="25681019"/>
          </a:xfrm>
          <a:prstGeom prst="rect">
            <a:avLst/>
          </a:prstGeom>
          <a:noFill/>
          <a:ln>
            <a:noFill/>
          </a:ln>
        </p:spPr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5933935" y="33500308"/>
            <a:ext cx="18165349" cy="50222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1pPr>
            <a:lvl2pPr marL="840974" lvl="1" indent="-210243" algn="l">
              <a:spcBef>
                <a:spcPts val="166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828"/>
            </a:lvl2pPr>
            <a:lvl3pPr marL="1261461" lvl="2" indent="-210243" algn="l">
              <a:spcBef>
                <a:spcPts val="138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690"/>
            </a:lvl3pPr>
            <a:lvl4pPr marL="1681947" lvl="3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4pPr>
            <a:lvl5pPr marL="2102434" lvl="4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5pPr>
            <a:lvl6pPr marL="2522921" lvl="5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6pPr>
            <a:lvl7pPr marL="2943408" lvl="6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7pPr>
            <a:lvl8pPr marL="3363895" lvl="7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8pPr>
            <a:lvl9pPr marL="3784382" lvl="8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2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body" idx="1"/>
          </p:nvPr>
        </p:nvSpPr>
        <p:spPr>
          <a:xfrm rot="5400000">
            <a:off x="1012117" y="10487926"/>
            <a:ext cx="28250979" cy="27248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 rot="5400000">
            <a:off x="7093626" y="16569432"/>
            <a:ext cx="36524392" cy="68121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body" idx="1"/>
          </p:nvPr>
        </p:nvSpPr>
        <p:spPr>
          <a:xfrm rot="5400000">
            <a:off x="-6583222" y="9809851"/>
            <a:ext cx="36524392" cy="203313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3"/>
          <p:cNvSpPr txBox="1">
            <a:spLocks noGrp="1"/>
          </p:cNvSpPr>
          <p:nvPr>
            <p:ph type="ctrTitle"/>
          </p:nvPr>
        </p:nvSpPr>
        <p:spPr>
          <a:xfrm>
            <a:off x="2271081" y="13297737"/>
            <a:ext cx="25733055" cy="91734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4541064" y="24254641"/>
            <a:ext cx="21193087" cy="109403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1821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None/>
              <a:defRPr/>
            </a:lvl1pPr>
            <a:lvl2pPr lvl="1" algn="ctr">
              <a:spcBef>
                <a:spcPts val="1586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None/>
              <a:defRPr/>
            </a:lvl2pPr>
            <a:lvl3pPr lvl="2" algn="ctr">
              <a:spcBef>
                <a:spcPts val="1366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None/>
              <a:defRPr/>
            </a:lvl3pPr>
            <a:lvl4pPr lvl="3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4pPr>
            <a:lvl5pPr lvl="4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5pPr>
            <a:lvl6pPr lvl="5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6pPr>
            <a:lvl7pPr lvl="6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7pPr>
            <a:lvl8pPr lvl="7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8pPr>
            <a:lvl9pPr lvl="8" algn="ctr">
              <a:spcBef>
                <a:spcPts val="1131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4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body" idx="1"/>
          </p:nvPr>
        </p:nvSpPr>
        <p:spPr>
          <a:xfrm>
            <a:off x="1513323" y="9986720"/>
            <a:ext cx="27248567" cy="2825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681947" lvl="3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102434" lvl="4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522921" lvl="5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2943408" lvl="6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363895" lvl="7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3784382" lvl="8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>
            <a:spLocks noGrp="1"/>
          </p:cNvSpPr>
          <p:nvPr>
            <p:ph type="title"/>
          </p:nvPr>
        </p:nvSpPr>
        <p:spPr>
          <a:xfrm>
            <a:off x="2391532" y="27505800"/>
            <a:ext cx="25734150" cy="85004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759" b="1" cap="none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1"/>
          </p:nvPr>
        </p:nvSpPr>
        <p:spPr>
          <a:xfrm>
            <a:off x="2391532" y="18142471"/>
            <a:ext cx="25734150" cy="93633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20487" lvl="0" indent="-210243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80"/>
            </a:lvl1pPr>
            <a:lvl2pPr marL="840974" lvl="1" indent="-210243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242"/>
            </a:lvl2pPr>
            <a:lvl3pPr marL="1261461" lvl="2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/>
            </a:lvl3pPr>
            <a:lvl4pPr marL="1681947" lvl="3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4pPr>
            <a:lvl5pPr marL="2102434" lvl="4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5pPr>
            <a:lvl6pPr marL="2522921" lvl="5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6pPr>
            <a:lvl7pPr marL="2943408" lvl="6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7pPr>
            <a:lvl8pPr marL="3363895" lvl="7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8pPr>
            <a:lvl9pPr marL="3784382" lvl="8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1"/>
          </p:nvPr>
        </p:nvSpPr>
        <p:spPr>
          <a:xfrm>
            <a:off x="1513325" y="9986720"/>
            <a:ext cx="13571722" cy="2825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32885" algn="l">
              <a:spcBef>
                <a:spcPts val="386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1931"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655"/>
            </a:lvl2pPr>
            <a:lvl3pPr marL="1261461" lvl="2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380"/>
            </a:lvl3pPr>
            <a:lvl4pPr marL="1681947" lvl="3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242"/>
            </a:lvl4pPr>
            <a:lvl5pPr marL="2102434" lvl="4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5pPr>
            <a:lvl6pPr marL="2522921" lvl="5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6pPr>
            <a:lvl7pPr marL="2943408" lvl="6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7pPr>
            <a:lvl8pPr marL="3363895" lvl="7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8pPr>
            <a:lvl9pPr marL="3784382" lvl="8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body" idx="2"/>
          </p:nvPr>
        </p:nvSpPr>
        <p:spPr>
          <a:xfrm>
            <a:off x="15190170" y="9986720"/>
            <a:ext cx="13571722" cy="2825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32885" algn="l">
              <a:spcBef>
                <a:spcPts val="386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sz="1931"/>
            </a:lvl1pPr>
            <a:lvl2pPr marL="840974" lvl="1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655"/>
            </a:lvl2pPr>
            <a:lvl3pPr marL="1261461" lvl="2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sz="1380"/>
            </a:lvl3pPr>
            <a:lvl4pPr marL="1681947" lvl="3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–"/>
              <a:defRPr sz="1242"/>
            </a:lvl4pPr>
            <a:lvl5pPr marL="2102434" lvl="4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5pPr>
            <a:lvl6pPr marL="2522921" lvl="5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6pPr>
            <a:lvl7pPr marL="2943408" lvl="6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7pPr>
            <a:lvl8pPr marL="3363895" lvl="7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8pPr>
            <a:lvl9pPr marL="3784382" lvl="8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»"/>
              <a:defRPr sz="1242"/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7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body" idx="1"/>
          </p:nvPr>
        </p:nvSpPr>
        <p:spPr>
          <a:xfrm>
            <a:off x="1513323" y="9582136"/>
            <a:ext cx="13376809" cy="399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20487" lvl="0" indent="-210243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55" b="1"/>
            </a:lvl1pPr>
            <a:lvl2pPr marL="840974" lvl="1" indent="-210243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80" b="1"/>
            </a:lvl2pPr>
            <a:lvl3pPr marL="1261461" lvl="2" indent="-210243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242" b="1"/>
            </a:lvl3pPr>
            <a:lvl4pPr marL="1681947" lvl="3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4pPr>
            <a:lvl5pPr marL="2102434" lvl="4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5pPr>
            <a:lvl6pPr marL="2522921" lvl="5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6pPr>
            <a:lvl7pPr marL="2943408" lvl="6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7pPr>
            <a:lvl8pPr marL="3363895" lvl="7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8pPr>
            <a:lvl9pPr marL="3784382" lvl="8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9pPr>
          </a:lstStyle>
          <a:p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body" idx="2"/>
          </p:nvPr>
        </p:nvSpPr>
        <p:spPr>
          <a:xfrm>
            <a:off x="1513323" y="13574341"/>
            <a:ext cx="13376809" cy="2466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55"/>
            </a:lvl1pPr>
            <a:lvl2pPr marL="840974" lvl="1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380"/>
            </a:lvl2pPr>
            <a:lvl3pPr marL="1261461" lvl="2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242"/>
            </a:lvl3pPr>
            <a:lvl4pPr marL="1681947" lvl="3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104"/>
            </a:lvl4pPr>
            <a:lvl5pPr marL="2102434" lvl="4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5pPr>
            <a:lvl6pPr marL="2522921" lvl="5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6pPr>
            <a:lvl7pPr marL="2943408" lvl="6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7pPr>
            <a:lvl8pPr marL="3363895" lvl="7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8pPr>
            <a:lvl9pPr marL="3784382" lvl="8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3"/>
          </p:nvPr>
        </p:nvSpPr>
        <p:spPr>
          <a:xfrm>
            <a:off x="15379607" y="9582136"/>
            <a:ext cx="13382285" cy="399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marL="420487" lvl="0" indent="-210243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655" b="1"/>
            </a:lvl1pPr>
            <a:lvl2pPr marL="840974" lvl="1" indent="-210243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380" b="1"/>
            </a:lvl2pPr>
            <a:lvl3pPr marL="1261461" lvl="2" indent="-210243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242" b="1"/>
            </a:lvl3pPr>
            <a:lvl4pPr marL="1681947" lvl="3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4pPr>
            <a:lvl5pPr marL="2102434" lvl="4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5pPr>
            <a:lvl6pPr marL="2522921" lvl="5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6pPr>
            <a:lvl7pPr marL="2943408" lvl="6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7pPr>
            <a:lvl8pPr marL="3363895" lvl="7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8pPr>
            <a:lvl9pPr marL="3784382" lvl="8" indent="-210243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104" b="1"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body" idx="4"/>
          </p:nvPr>
        </p:nvSpPr>
        <p:spPr>
          <a:xfrm>
            <a:off x="15379607" y="13574341"/>
            <a:ext cx="13382285" cy="246612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55"/>
            </a:lvl1pPr>
            <a:lvl2pPr marL="840974" lvl="1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380"/>
            </a:lvl2pPr>
            <a:lvl3pPr marL="1261461" lvl="2" indent="-289085" algn="l">
              <a:spcBef>
                <a:spcPts val="248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Char char="•"/>
              <a:defRPr sz="1242"/>
            </a:lvl3pPr>
            <a:lvl4pPr marL="1681947" lvl="3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–"/>
              <a:defRPr sz="1104"/>
            </a:lvl4pPr>
            <a:lvl5pPr marL="2102434" lvl="4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5pPr>
            <a:lvl6pPr marL="2522921" lvl="5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6pPr>
            <a:lvl7pPr marL="2943408" lvl="6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7pPr>
            <a:lvl8pPr marL="3363895" lvl="7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8pPr>
            <a:lvl9pPr marL="3784382" lvl="8" indent="-280325" algn="l">
              <a:spcBef>
                <a:spcPts val="221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»"/>
              <a:defRPr sz="1104"/>
            </a:lvl9pPr>
          </a:lstStyle>
          <a:p>
            <a:endParaRPr/>
          </a:p>
        </p:txBody>
      </p:sp>
      <p:sp>
        <p:nvSpPr>
          <p:cNvPr id="55" name="Google Shape;55;p7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7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9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9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0"/>
          <p:cNvSpPr txBox="1">
            <a:spLocks noGrp="1"/>
          </p:cNvSpPr>
          <p:nvPr>
            <p:ph type="title"/>
          </p:nvPr>
        </p:nvSpPr>
        <p:spPr>
          <a:xfrm>
            <a:off x="1513323" y="1705051"/>
            <a:ext cx="9960335" cy="72516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38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0"/>
          <p:cNvSpPr txBox="1">
            <a:spLocks noGrp="1"/>
          </p:cNvSpPr>
          <p:nvPr>
            <p:ph type="body" idx="1"/>
          </p:nvPr>
        </p:nvSpPr>
        <p:spPr>
          <a:xfrm>
            <a:off x="11837205" y="1705050"/>
            <a:ext cx="16924685" cy="365305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350406" algn="l">
              <a:spcBef>
                <a:spcPts val="441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207"/>
            </a:lvl1pPr>
            <a:lvl2pPr marL="840974" lvl="1" indent="-332885" algn="l">
              <a:spcBef>
                <a:spcPts val="386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–"/>
              <a:defRPr sz="1931"/>
            </a:lvl2pPr>
            <a:lvl3pPr marL="1261461" lvl="2" indent="-315365" algn="l">
              <a:spcBef>
                <a:spcPts val="331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655"/>
            </a:lvl3pPr>
            <a:lvl4pPr marL="1681947" lvl="3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–"/>
              <a:defRPr sz="1380"/>
            </a:lvl4pPr>
            <a:lvl5pPr marL="2102434" lvl="4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380"/>
            </a:lvl5pPr>
            <a:lvl6pPr marL="2522921" lvl="5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380"/>
            </a:lvl6pPr>
            <a:lvl7pPr marL="2943408" lvl="6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380"/>
            </a:lvl7pPr>
            <a:lvl8pPr marL="3363895" lvl="7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380"/>
            </a:lvl8pPr>
            <a:lvl9pPr marL="3784382" lvl="8" indent="-297845" algn="l">
              <a:spcBef>
                <a:spcPts val="276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»"/>
              <a:defRPr sz="1380"/>
            </a:lvl9pPr>
          </a:lstStyle>
          <a:p>
            <a:endParaRPr/>
          </a:p>
        </p:txBody>
      </p:sp>
      <p:sp>
        <p:nvSpPr>
          <p:cNvPr id="70" name="Google Shape;70;p10"/>
          <p:cNvSpPr txBox="1">
            <a:spLocks noGrp="1"/>
          </p:cNvSpPr>
          <p:nvPr>
            <p:ph type="body" idx="2"/>
          </p:nvPr>
        </p:nvSpPr>
        <p:spPr>
          <a:xfrm>
            <a:off x="1513323" y="8956671"/>
            <a:ext cx="9960335" cy="29278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20487" lvl="0" indent="-210243" algn="l">
              <a:spcBef>
                <a:spcPts val="193"/>
              </a:spcBef>
              <a:spcAft>
                <a:spcPts val="0"/>
              </a:spcAft>
              <a:buClr>
                <a:schemeClr val="dk1"/>
              </a:buClr>
              <a:buSzPts val="1050"/>
              <a:buFont typeface="Arial"/>
              <a:buNone/>
              <a:defRPr sz="966"/>
            </a:lvl1pPr>
            <a:lvl2pPr marL="840974" lvl="1" indent="-210243" algn="l">
              <a:spcBef>
                <a:spcPts val="166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828"/>
            </a:lvl2pPr>
            <a:lvl3pPr marL="1261461" lvl="2" indent="-210243" algn="l">
              <a:spcBef>
                <a:spcPts val="138"/>
              </a:spcBef>
              <a:spcAft>
                <a:spcPts val="0"/>
              </a:spcAft>
              <a:buClr>
                <a:schemeClr val="dk1"/>
              </a:buClr>
              <a:buSzPts val="750"/>
              <a:buFont typeface="Arial"/>
              <a:buNone/>
              <a:defRPr sz="690"/>
            </a:lvl3pPr>
            <a:lvl4pPr marL="1681947" lvl="3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4pPr>
            <a:lvl5pPr marL="2102434" lvl="4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5pPr>
            <a:lvl6pPr marL="2522921" lvl="5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6pPr>
            <a:lvl7pPr marL="2943408" lvl="6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7pPr>
            <a:lvl8pPr marL="3363895" lvl="7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8pPr>
            <a:lvl9pPr marL="3784382" lvl="8" indent="-210243" algn="l">
              <a:spcBef>
                <a:spcPts val="124"/>
              </a:spcBef>
              <a:spcAft>
                <a:spcPts val="0"/>
              </a:spcAft>
              <a:buClr>
                <a:schemeClr val="dk1"/>
              </a:buClr>
              <a:buSzPts val="675"/>
              <a:buFont typeface="Arial"/>
              <a:buNone/>
              <a:defRPr sz="621"/>
            </a:lvl9pPr>
          </a:lstStyle>
          <a:p>
            <a:endParaRPr/>
          </a:p>
        </p:txBody>
      </p:sp>
      <p:sp>
        <p:nvSpPr>
          <p:cNvPr id="71" name="Google Shape;71;p10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0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DA9A9"/>
            </a:gs>
            <a:gs pos="50000">
              <a:srgbClr val="990000"/>
            </a:gs>
            <a:gs pos="100000">
              <a:srgbClr val="DDA9A9"/>
            </a:gs>
          </a:gsLst>
          <a:lin ang="54000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513323" y="1713306"/>
            <a:ext cx="27248567" cy="7133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365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513323" y="9986720"/>
            <a:ext cx="27248567" cy="28250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457200" marR="0" lvl="0" indent="-857250" algn="l" rtl="0">
              <a:spcBef>
                <a:spcPts val="1980"/>
              </a:spcBef>
              <a:spcAft>
                <a:spcPts val="0"/>
              </a:spcAft>
              <a:buClr>
                <a:schemeClr val="dk1"/>
              </a:buClr>
              <a:buSzPts val="9900"/>
              <a:buFont typeface="Arial"/>
              <a:buChar char="•"/>
              <a:defRPr sz="9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776287" algn="l" rtl="0">
              <a:spcBef>
                <a:spcPts val="1725"/>
              </a:spcBef>
              <a:spcAft>
                <a:spcPts val="0"/>
              </a:spcAft>
              <a:buClr>
                <a:schemeClr val="dk1"/>
              </a:buClr>
              <a:buSzPts val="8625"/>
              <a:buFont typeface="Arial"/>
              <a:buChar char="–"/>
              <a:defRPr sz="86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700087" algn="l" rtl="0">
              <a:spcBef>
                <a:spcPts val="1485"/>
              </a:spcBef>
              <a:spcAft>
                <a:spcPts val="0"/>
              </a:spcAft>
              <a:buClr>
                <a:schemeClr val="dk1"/>
              </a:buClr>
              <a:buSzPts val="7425"/>
              <a:buFont typeface="Arial"/>
              <a:buChar char="•"/>
              <a:defRPr sz="7425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–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619125" algn="l" rtl="0">
              <a:spcBef>
                <a:spcPts val="1230"/>
              </a:spcBef>
              <a:spcAft>
                <a:spcPts val="0"/>
              </a:spcAft>
              <a:buClr>
                <a:schemeClr val="dk1"/>
              </a:buClr>
              <a:buSzPts val="6150"/>
              <a:buFont typeface="Arial"/>
              <a:buChar char="»"/>
              <a:defRPr sz="615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1513323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10343594" y="38980817"/>
            <a:ext cx="9588027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3955" b="1" i="0" u="none" strike="noStrike" cap="none">
                <a:solidFill>
                  <a:srgbClr val="FF99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21696799" y="38980817"/>
            <a:ext cx="7065093" cy="29724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76200" tIns="188100" rIns="376200" bIns="188100" anchor="t" anchorCtr="0">
            <a:noAutofit/>
          </a:bodyPr>
          <a:lstStyle>
            <a:lvl1pPr marL="0" marR="0" lvl="0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spcBef>
                <a:spcPts val="0"/>
              </a:spcBef>
              <a:spcAft>
                <a:spcPts val="0"/>
              </a:spcAft>
              <a:buNone/>
              <a:defRPr sz="3932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1" name="Google Shape;11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-5400000">
            <a:off x="-10581444" y="21511171"/>
            <a:ext cx="13921131" cy="3620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Google Shape;12;p1"/>
          <p:cNvPicPr preferRelativeResize="0"/>
          <p:nvPr/>
        </p:nvPicPr>
        <p:blipFill rotWithShape="1">
          <a:blip r:embed="rId14">
            <a:alphaModFix/>
          </a:blip>
          <a:srcRect/>
          <a:stretch/>
        </p:blipFill>
        <p:spPr>
          <a:xfrm rot="5400000">
            <a:off x="26935526" y="21511171"/>
            <a:ext cx="13921131" cy="362087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1"/>
          <p:cNvPicPr preferRelativeResize="0"/>
          <p:nvPr/>
        </p:nvPicPr>
        <p:blipFill rotWithShape="1">
          <a:blip r:embed="rId15">
            <a:alphaModFix/>
          </a:blip>
          <a:srcRect/>
          <a:stretch/>
        </p:blipFill>
        <p:spPr>
          <a:xfrm>
            <a:off x="1343229" y="43299177"/>
            <a:ext cx="27588755" cy="1411930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"/>
          <p:cNvSpPr/>
          <p:nvPr/>
        </p:nvSpPr>
        <p:spPr>
          <a:xfrm>
            <a:off x="1343229" y="43856517"/>
            <a:ext cx="15137607" cy="12385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194" b="1" i="0" u="none" strike="noStrike" cap="none">
                <a:solidFill>
                  <a:srgbClr val="808080"/>
                </a:solidFill>
                <a:latin typeface="Arial"/>
                <a:ea typeface="Arial"/>
                <a:cs typeface="Arial"/>
                <a:sym typeface="Arial"/>
              </a:rPr>
              <a:t>Template ID: perceptualpewter  Size: 36x48</a:t>
            </a:r>
            <a:endParaRPr sz="1225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288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13" Type="http://schemas.openxmlformats.org/officeDocument/2006/relationships/image" Target="../media/image13.png"/><Relationship Id="rId18" Type="http://schemas.openxmlformats.org/officeDocument/2006/relationships/image" Target="../media/image18.svg"/><Relationship Id="rId26" Type="http://schemas.openxmlformats.org/officeDocument/2006/relationships/image" Target="../media/image26.svg"/><Relationship Id="rId3" Type="http://schemas.openxmlformats.org/officeDocument/2006/relationships/image" Target="../media/image3.png"/><Relationship Id="rId21" Type="http://schemas.openxmlformats.org/officeDocument/2006/relationships/image" Target="../media/image21.png"/><Relationship Id="rId7" Type="http://schemas.openxmlformats.org/officeDocument/2006/relationships/image" Target="../media/image7.png"/><Relationship Id="rId12" Type="http://schemas.openxmlformats.org/officeDocument/2006/relationships/image" Target="../media/image12.svg"/><Relationship Id="rId17" Type="http://schemas.openxmlformats.org/officeDocument/2006/relationships/image" Target="../media/image17.png"/><Relationship Id="rId25" Type="http://schemas.openxmlformats.org/officeDocument/2006/relationships/image" Target="../media/image25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6.svg"/><Relationship Id="rId20" Type="http://schemas.openxmlformats.org/officeDocument/2006/relationships/image" Target="../media/image20.svg"/><Relationship Id="rId29" Type="http://schemas.openxmlformats.org/officeDocument/2006/relationships/image" Target="../media/image2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11" Type="http://schemas.openxmlformats.org/officeDocument/2006/relationships/image" Target="../media/image11.png"/><Relationship Id="rId24" Type="http://schemas.openxmlformats.org/officeDocument/2006/relationships/image" Target="../media/image24.sv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23" Type="http://schemas.openxmlformats.org/officeDocument/2006/relationships/image" Target="../media/image23.png"/><Relationship Id="rId28" Type="http://schemas.openxmlformats.org/officeDocument/2006/relationships/image" Target="../media/image28.svg"/><Relationship Id="rId10" Type="http://schemas.openxmlformats.org/officeDocument/2006/relationships/image" Target="../media/image10.svg"/><Relationship Id="rId19" Type="http://schemas.openxmlformats.org/officeDocument/2006/relationships/image" Target="../media/image19.png"/><Relationship Id="rId4" Type="http://schemas.openxmlformats.org/officeDocument/2006/relationships/image" Target="../media/image4.jpg"/><Relationship Id="rId9" Type="http://schemas.openxmlformats.org/officeDocument/2006/relationships/image" Target="../media/image9.png"/><Relationship Id="rId14" Type="http://schemas.openxmlformats.org/officeDocument/2006/relationships/image" Target="../media/image14.svg"/><Relationship Id="rId22" Type="http://schemas.openxmlformats.org/officeDocument/2006/relationships/image" Target="../media/image22.svg"/><Relationship Id="rId27" Type="http://schemas.openxmlformats.org/officeDocument/2006/relationships/image" Target="../media/image27.png"/><Relationship Id="rId30" Type="http://schemas.openxmlformats.org/officeDocument/2006/relationships/image" Target="../media/image30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4"/>
          <p:cNvSpPr>
            <a:spLocks noGrp="1"/>
          </p:cNvSpPr>
          <p:nvPr>
            <p:ph type="title"/>
          </p:nvPr>
        </p:nvSpPr>
        <p:spPr>
          <a:xfrm>
            <a:off x="473050" y="701829"/>
            <a:ext cx="29329112" cy="4295390"/>
          </a:xfrm>
          <a:prstGeom prst="roundRect">
            <a:avLst>
              <a:gd name="adj" fmla="val 6990"/>
            </a:avLst>
          </a:prstGeom>
          <a:solidFill>
            <a:srgbClr val="2D3C50"/>
          </a:solidFill>
          <a:ln>
            <a:noFill/>
          </a:ln>
        </p:spPr>
        <p:txBody>
          <a:bodyPr spcFirstLastPara="1" wrap="square" lIns="345993" tIns="172996" rIns="345993" bIns="172996" anchor="ctr" anchorCtr="0">
            <a:noAutofit/>
          </a:bodyPr>
          <a:lstStyle/>
          <a:p>
            <a:r>
              <a:rPr lang="en-US" sz="2759" i="1" dirty="0"/>
              <a:t> </a:t>
            </a:r>
            <a:endParaRPr sz="2759" i="1" dirty="0"/>
          </a:p>
        </p:txBody>
      </p:sp>
      <p:sp>
        <p:nvSpPr>
          <p:cNvPr id="98" name="Google Shape;98;p14"/>
          <p:cNvSpPr txBox="1"/>
          <p:nvPr/>
        </p:nvSpPr>
        <p:spPr>
          <a:xfrm>
            <a:off x="4229722" y="1215875"/>
            <a:ext cx="22717998" cy="20262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algn="ctr">
              <a:spcBef>
                <a:spcPts val="1177"/>
              </a:spcBef>
            </a:pP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Mapeando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comportamiento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económico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: Redes de umbral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geográfico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y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el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</a:t>
            </a:r>
            <a:r>
              <a:rPr lang="en-US" sz="5886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modelo</a:t>
            </a:r>
            <a:r>
              <a:rPr lang="en-US" sz="5886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 de Yard-Sale</a:t>
            </a:r>
            <a:endParaRPr sz="1225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69A839F8-CC2E-4831-8A3C-A8A638446A5A}"/>
              </a:ext>
            </a:extLst>
          </p:cNvPr>
          <p:cNvGrpSpPr/>
          <p:nvPr/>
        </p:nvGrpSpPr>
        <p:grpSpPr>
          <a:xfrm>
            <a:off x="729925" y="10066391"/>
            <a:ext cx="13847168" cy="10394380"/>
            <a:chOff x="799867" y="10324800"/>
            <a:chExt cx="13847168" cy="10394380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11EEEDE5-F388-42C5-B7C0-EA111CD7FDD1}"/>
                </a:ext>
              </a:extLst>
            </p:cNvPr>
            <p:cNvSpPr/>
            <p:nvPr/>
          </p:nvSpPr>
          <p:spPr>
            <a:xfrm>
              <a:off x="799867" y="10324800"/>
              <a:ext cx="13847168" cy="103943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/>
            </a:p>
          </p:txBody>
        </p:sp>
        <p:sp>
          <p:nvSpPr>
            <p:cNvPr id="100" name="Google Shape;100;p14"/>
            <p:cNvSpPr/>
            <p:nvPr/>
          </p:nvSpPr>
          <p:spPr>
            <a:xfrm>
              <a:off x="799867" y="103248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Modelo</a:t>
              </a:r>
              <a:r>
                <a:rPr lang="en-US" sz="4600" b="1" dirty="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 de Yard-Sale</a:t>
              </a:r>
              <a:endParaRPr sz="4600" dirty="0"/>
            </a:p>
          </p:txBody>
        </p:sp>
      </p:grpSp>
      <p:sp>
        <p:nvSpPr>
          <p:cNvPr id="99" name="Google Shape;99;p14"/>
          <p:cNvSpPr txBox="1"/>
          <p:nvPr/>
        </p:nvSpPr>
        <p:spPr>
          <a:xfrm>
            <a:off x="2522934" y="3342210"/>
            <a:ext cx="25229344" cy="1079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algn="ctr">
              <a:lnSpc>
                <a:spcPct val="80000"/>
              </a:lnSpc>
            </a:pPr>
            <a:r>
              <a:rPr lang="en-US" sz="3863" u="sng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L. Giordano</a:t>
            </a:r>
            <a:r>
              <a:rPr lang="en-US" sz="386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1,2</a:t>
            </a:r>
            <a:r>
              <a:rPr lang="en-US" sz="386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M. F. Laguna</a:t>
            </a:r>
            <a:r>
              <a:rPr lang="en-US" sz="386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2</a:t>
            </a:r>
            <a:r>
              <a:rPr lang="en-US" sz="386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, I. Cortés</a:t>
            </a:r>
            <a:r>
              <a:rPr lang="en-US" sz="386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3</a:t>
            </a:r>
            <a:endParaRPr sz="3863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80000"/>
              </a:lnSpc>
            </a:pPr>
            <a:endParaRPr sz="2943" baseline="30000" dirty="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  <a:p>
            <a:pPr algn="ctr">
              <a:lnSpc>
                <a:spcPct val="80000"/>
              </a:lnSpc>
            </a:pPr>
            <a:r>
              <a:rPr lang="en-US" sz="294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1 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Instituto </a:t>
            </a:r>
            <a:r>
              <a:rPr lang="en-US" sz="2943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Balseiro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	</a:t>
            </a:r>
            <a:r>
              <a:rPr lang="en-US" sz="294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2 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CONICET - Centro </a:t>
            </a:r>
            <a:r>
              <a:rPr lang="en-US" sz="2943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943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943" baseline="30000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3 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Centro </a:t>
            </a:r>
            <a:r>
              <a:rPr lang="en-US" sz="2943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Atómico</a:t>
            </a:r>
            <a:r>
              <a:rPr lang="en-US" sz="2943" dirty="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 </a:t>
            </a:r>
            <a:r>
              <a:rPr lang="en-US" sz="2943" dirty="0" err="1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Bariloche</a:t>
            </a:r>
            <a:endParaRPr sz="368" baseline="30000" dirty="0"/>
          </a:p>
        </p:txBody>
      </p:sp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6654507" y="1543222"/>
            <a:ext cx="2890781" cy="2612606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111" name="Google Shape;111;p14" descr="Logo-Conicet.jp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800005" y="1836374"/>
            <a:ext cx="3595482" cy="2026294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Google Shape;112;p14"/>
          <p:cNvSpPr/>
          <p:nvPr/>
        </p:nvSpPr>
        <p:spPr>
          <a:xfrm>
            <a:off x="472912" y="5834043"/>
            <a:ext cx="29329112" cy="3573881"/>
          </a:xfrm>
          <a:prstGeom prst="roundRect">
            <a:avLst>
              <a:gd name="adj" fmla="val 16667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84084" tIns="84084" rIns="84084" bIns="84084" anchor="ctr" anchorCtr="0">
            <a:noAutofit/>
          </a:bodyPr>
          <a:lstStyle/>
          <a:p>
            <a:pPr algn="ctr"/>
            <a:endParaRPr sz="1225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ABA0EEE-8A6F-42BC-A619-4DF954476F8C}"/>
              </a:ext>
            </a:extLst>
          </p:cNvPr>
          <p:cNvGrpSpPr/>
          <p:nvPr/>
        </p:nvGrpSpPr>
        <p:grpSpPr>
          <a:xfrm>
            <a:off x="659719" y="22774936"/>
            <a:ext cx="13847168" cy="10394380"/>
            <a:chOff x="799867" y="10324800"/>
            <a:chExt cx="13847168" cy="10394380"/>
          </a:xfrm>
        </p:grpSpPr>
        <p:sp>
          <p:nvSpPr>
            <p:cNvPr id="54" name="Rectangle: Rounded Corners 2">
              <a:extLst>
                <a:ext uri="{FF2B5EF4-FFF2-40B4-BE49-F238E27FC236}">
                  <a16:creationId xmlns:a16="http://schemas.microsoft.com/office/drawing/2014/main" id="{DA1C5782-E9D8-47E1-A9B6-A3074AE0948B}"/>
                </a:ext>
              </a:extLst>
            </p:cNvPr>
            <p:cNvSpPr/>
            <p:nvPr/>
          </p:nvSpPr>
          <p:spPr>
            <a:xfrm>
              <a:off x="799867" y="10324800"/>
              <a:ext cx="13847168" cy="103943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/>
            </a:p>
          </p:txBody>
        </p:sp>
        <p:sp>
          <p:nvSpPr>
            <p:cNvPr id="55" name="Google Shape;100;p14">
              <a:extLst>
                <a:ext uri="{FF2B5EF4-FFF2-40B4-BE49-F238E27FC236}">
                  <a16:creationId xmlns:a16="http://schemas.microsoft.com/office/drawing/2014/main" id="{07E9A31E-33D5-4D62-A17B-E7D3662D95F3}"/>
                </a:ext>
              </a:extLst>
            </p:cNvPr>
            <p:cNvSpPr/>
            <p:nvPr/>
          </p:nvSpPr>
          <p:spPr>
            <a:xfrm>
              <a:off x="799867" y="103248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Redes de umbral </a:t>
              </a:r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geográfico</a:t>
              </a:r>
              <a:endParaRPr sz="4600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021CCF56-D303-4850-869B-0C4423EC730F}"/>
              </a:ext>
            </a:extLst>
          </p:cNvPr>
          <p:cNvGrpSpPr/>
          <p:nvPr/>
        </p:nvGrpSpPr>
        <p:grpSpPr>
          <a:xfrm>
            <a:off x="15698120" y="10058400"/>
            <a:ext cx="13847168" cy="10660780"/>
            <a:chOff x="799867" y="10058400"/>
            <a:chExt cx="13847168" cy="10660780"/>
          </a:xfrm>
        </p:grpSpPr>
        <p:sp>
          <p:nvSpPr>
            <p:cNvPr id="58" name="Rectangle: Rounded Corners 2">
              <a:extLst>
                <a:ext uri="{FF2B5EF4-FFF2-40B4-BE49-F238E27FC236}">
                  <a16:creationId xmlns:a16="http://schemas.microsoft.com/office/drawing/2014/main" id="{94BB1C98-7FBC-4378-A8DE-3B28A91CDBD5}"/>
                </a:ext>
              </a:extLst>
            </p:cNvPr>
            <p:cNvSpPr/>
            <p:nvPr/>
          </p:nvSpPr>
          <p:spPr>
            <a:xfrm>
              <a:off x="799867" y="10324800"/>
              <a:ext cx="13847168" cy="103943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/>
            </a:p>
          </p:txBody>
        </p:sp>
        <p:sp>
          <p:nvSpPr>
            <p:cNvPr id="59" name="Google Shape;100;p14">
              <a:extLst>
                <a:ext uri="{FF2B5EF4-FFF2-40B4-BE49-F238E27FC236}">
                  <a16:creationId xmlns:a16="http://schemas.microsoft.com/office/drawing/2014/main" id="{5ABF03B4-FC1C-4D43-8E6E-25A77F33E380}"/>
                </a:ext>
              </a:extLst>
            </p:cNvPr>
            <p:cNvSpPr/>
            <p:nvPr/>
          </p:nvSpPr>
          <p:spPr>
            <a:xfrm>
              <a:off x="799867" y="100584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Calibrando</a:t>
              </a:r>
              <a:r>
                <a:rPr lang="en-US" sz="4600" b="1" dirty="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 redes </a:t>
              </a:r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geogr</a:t>
              </a:r>
              <a:r>
                <a:rPr lang="es-419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áficas</a:t>
              </a:r>
              <a:endParaRPr sz="4600" dirty="0"/>
            </a:p>
          </p:txBody>
        </p:sp>
      </p:grpSp>
      <p:pic>
        <p:nvPicPr>
          <p:cNvPr id="11" name="Graphic 10">
            <a:extLst>
              <a:ext uri="{FF2B5EF4-FFF2-40B4-BE49-F238E27FC236}">
                <a16:creationId xmlns:a16="http://schemas.microsoft.com/office/drawing/2014/main" id="{6E743E3E-B47F-4E6A-91C2-0A0E0EA981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/>
        </p:blipFill>
        <p:spPr>
          <a:xfrm>
            <a:off x="16936410" y="21345785"/>
            <a:ext cx="10907600" cy="4132319"/>
          </a:xfrm>
          <a:prstGeom prst="rect">
            <a:avLst/>
          </a:prstGeom>
        </p:spPr>
      </p:pic>
      <p:grpSp>
        <p:nvGrpSpPr>
          <p:cNvPr id="61" name="Group 60">
            <a:extLst>
              <a:ext uri="{FF2B5EF4-FFF2-40B4-BE49-F238E27FC236}">
                <a16:creationId xmlns:a16="http://schemas.microsoft.com/office/drawing/2014/main" id="{526BC7F9-F148-46FB-B66B-2919D465A989}"/>
              </a:ext>
            </a:extLst>
          </p:cNvPr>
          <p:cNvGrpSpPr/>
          <p:nvPr/>
        </p:nvGrpSpPr>
        <p:grpSpPr>
          <a:xfrm>
            <a:off x="15698120" y="26588985"/>
            <a:ext cx="13847168" cy="10394380"/>
            <a:chOff x="799867" y="10324800"/>
            <a:chExt cx="13847168" cy="10394380"/>
          </a:xfrm>
        </p:grpSpPr>
        <p:sp>
          <p:nvSpPr>
            <p:cNvPr id="62" name="Rectangle: Rounded Corners 2">
              <a:extLst>
                <a:ext uri="{FF2B5EF4-FFF2-40B4-BE49-F238E27FC236}">
                  <a16:creationId xmlns:a16="http://schemas.microsoft.com/office/drawing/2014/main" id="{EE1C6622-EF8D-4765-A24C-83F912E119E5}"/>
                </a:ext>
              </a:extLst>
            </p:cNvPr>
            <p:cNvSpPr/>
            <p:nvPr/>
          </p:nvSpPr>
          <p:spPr>
            <a:xfrm>
              <a:off x="799867" y="10324800"/>
              <a:ext cx="13847168" cy="10394380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/>
            </a:p>
          </p:txBody>
        </p:sp>
        <p:sp>
          <p:nvSpPr>
            <p:cNvPr id="63" name="Google Shape;100;p14">
              <a:extLst>
                <a:ext uri="{FF2B5EF4-FFF2-40B4-BE49-F238E27FC236}">
                  <a16:creationId xmlns:a16="http://schemas.microsoft.com/office/drawing/2014/main" id="{A6E25137-AC00-4D50-A4DF-A0B4878E8066}"/>
                </a:ext>
              </a:extLst>
            </p:cNvPr>
            <p:cNvSpPr/>
            <p:nvPr/>
          </p:nvSpPr>
          <p:spPr>
            <a:xfrm>
              <a:off x="799867" y="103248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Yard-Sale </a:t>
              </a:r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en</a:t>
              </a:r>
              <a:r>
                <a:rPr lang="en-US" sz="4600" b="1" dirty="0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 redes</a:t>
              </a:r>
            </a:p>
          </p:txBody>
        </p:sp>
      </p:grpSp>
      <p:pic>
        <p:nvPicPr>
          <p:cNvPr id="20" name="Graphic 19">
            <a:extLst>
              <a:ext uri="{FF2B5EF4-FFF2-40B4-BE49-F238E27FC236}">
                <a16:creationId xmlns:a16="http://schemas.microsoft.com/office/drawing/2014/main" id="{782048DE-DCC2-44FE-9AE7-4F63D51ED762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rcRect t="8338" r="6831" b="216"/>
          <a:stretch/>
        </p:blipFill>
        <p:spPr>
          <a:xfrm>
            <a:off x="18718134" y="28685163"/>
            <a:ext cx="7344151" cy="5614439"/>
          </a:xfrm>
          <a:prstGeom prst="rect">
            <a:avLst/>
          </a:prstGeom>
        </p:spPr>
      </p:pic>
      <p:grpSp>
        <p:nvGrpSpPr>
          <p:cNvPr id="68" name="Group 67">
            <a:extLst>
              <a:ext uri="{FF2B5EF4-FFF2-40B4-BE49-F238E27FC236}">
                <a16:creationId xmlns:a16="http://schemas.microsoft.com/office/drawing/2014/main" id="{526613A7-F71B-41BA-9950-5CB598EC2D78}"/>
              </a:ext>
            </a:extLst>
          </p:cNvPr>
          <p:cNvGrpSpPr/>
          <p:nvPr/>
        </p:nvGrpSpPr>
        <p:grpSpPr>
          <a:xfrm>
            <a:off x="15585573" y="39054487"/>
            <a:ext cx="13847168" cy="2669516"/>
            <a:chOff x="799867" y="10324800"/>
            <a:chExt cx="13847168" cy="2669516"/>
          </a:xfrm>
        </p:grpSpPr>
        <p:sp>
          <p:nvSpPr>
            <p:cNvPr id="69" name="Rectangle: Rounded Corners 2">
              <a:extLst>
                <a:ext uri="{FF2B5EF4-FFF2-40B4-BE49-F238E27FC236}">
                  <a16:creationId xmlns:a16="http://schemas.microsoft.com/office/drawing/2014/main" id="{79D08E7B-F003-4750-82CF-CBC6A66D56CD}"/>
                </a:ext>
              </a:extLst>
            </p:cNvPr>
            <p:cNvSpPr/>
            <p:nvPr/>
          </p:nvSpPr>
          <p:spPr>
            <a:xfrm>
              <a:off x="799867" y="10324801"/>
              <a:ext cx="13847168" cy="2669515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 dirty="0"/>
            </a:p>
          </p:txBody>
        </p:sp>
        <p:sp>
          <p:nvSpPr>
            <p:cNvPr id="70" name="Google Shape;100;p14">
              <a:extLst>
                <a:ext uri="{FF2B5EF4-FFF2-40B4-BE49-F238E27FC236}">
                  <a16:creationId xmlns:a16="http://schemas.microsoft.com/office/drawing/2014/main" id="{64133EA6-D7D5-43BB-9620-D1E072DD9DD8}"/>
                </a:ext>
              </a:extLst>
            </p:cNvPr>
            <p:cNvSpPr/>
            <p:nvPr/>
          </p:nvSpPr>
          <p:spPr>
            <a:xfrm>
              <a:off x="799867" y="103248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Bibliograf</a:t>
              </a:r>
              <a:r>
                <a:rPr lang="es-419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ía</a:t>
              </a:r>
              <a:endParaRPr sz="4600" dirty="0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93F3FA7-20F5-4A0F-B4FA-531431E9FF74}"/>
              </a:ext>
            </a:extLst>
          </p:cNvPr>
          <p:cNvGrpSpPr/>
          <p:nvPr/>
        </p:nvGrpSpPr>
        <p:grpSpPr>
          <a:xfrm>
            <a:off x="799999" y="11368263"/>
            <a:ext cx="13719035" cy="6486635"/>
            <a:chOff x="764896" y="11368263"/>
            <a:chExt cx="13777226" cy="6486635"/>
          </a:xfrm>
        </p:grpSpPr>
        <p:sp>
          <p:nvSpPr>
            <p:cNvPr id="106" name="Google Shape;106;p14"/>
            <p:cNvSpPr txBox="1"/>
            <p:nvPr/>
          </p:nvSpPr>
          <p:spPr>
            <a:xfrm>
              <a:off x="764896" y="11368263"/>
              <a:ext cx="13777226" cy="648663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84084" tIns="42031" rIns="84084" bIns="42031" anchor="t" anchorCtr="0">
              <a:spAutoFit/>
            </a:bodyPr>
            <a:lstStyle/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Partimos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de un conjunto de N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agentes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,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cada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uno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definido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por dos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números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: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su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riesgo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y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riqueza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. Los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agentes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intercambian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riqueza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mediante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interacciones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de a pares, dadas por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el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Modelo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de Yard-Sale</a:t>
              </a: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pPr marL="457200" indent="-457200">
                <a:buFont typeface="Arial" panose="020B0604020202020204" pitchFamily="34" charset="0"/>
                <a:buChar char="•"/>
              </a:pP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La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probabilidad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de que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el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agente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más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pobre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resulte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ganador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se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ve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favorecida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por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el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factor de </a:t>
              </a:r>
              <a:r>
                <a:rPr lang="en-US" sz="3200" dirty="0" err="1">
                  <a:latin typeface="Nunito" pitchFamily="2" charset="0"/>
                  <a:cs typeface="Calibri" panose="020F0502020204030204" pitchFamily="34" charset="0"/>
                </a:rPr>
                <a:t>protección</a:t>
              </a:r>
              <a:r>
                <a:rPr lang="en-US" sz="3200" dirty="0">
                  <a:latin typeface="Nunito" pitchFamily="2" charset="0"/>
                  <a:cs typeface="Calibri" panose="020F0502020204030204" pitchFamily="34" charset="0"/>
                </a:rPr>
                <a:t> social (  )</a:t>
              </a: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  <a:p>
              <a:endParaRPr lang="en-US" sz="3200" dirty="0">
                <a:latin typeface="Nunito" pitchFamily="2" charset="0"/>
                <a:cs typeface="Calibri" panose="020F0502020204030204" pitchFamily="34" charset="0"/>
              </a:endParaRPr>
            </a:p>
          </p:txBody>
        </p:sp>
        <p:pic>
          <p:nvPicPr>
            <p:cNvPr id="42" name="Graphic 41">
              <a:extLst>
                <a:ext uri="{FF2B5EF4-FFF2-40B4-BE49-F238E27FC236}">
                  <a16:creationId xmlns:a16="http://schemas.microsoft.com/office/drawing/2014/main" id="{4AAD5CAB-61AE-44B4-93FB-3CD3A126164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rcRect/>
            <a:stretch/>
          </p:blipFill>
          <p:spPr>
            <a:xfrm>
              <a:off x="4836732" y="13634169"/>
              <a:ext cx="5633547" cy="575469"/>
            </a:xfrm>
            <a:prstGeom prst="rect">
              <a:avLst/>
            </a:prstGeom>
          </p:spPr>
        </p:pic>
        <p:pic>
          <p:nvPicPr>
            <p:cNvPr id="44" name="Graphic 43">
              <a:extLst>
                <a:ext uri="{FF2B5EF4-FFF2-40B4-BE49-F238E27FC236}">
                  <a16:creationId xmlns:a16="http://schemas.microsoft.com/office/drawing/2014/main" id="{651D81FE-368C-4166-8532-3F879CDD2CFA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rcRect/>
            <a:stretch/>
          </p:blipFill>
          <p:spPr>
            <a:xfrm>
              <a:off x="2812957" y="16342888"/>
              <a:ext cx="9656609" cy="1259557"/>
            </a:xfrm>
            <a:prstGeom prst="rect">
              <a:avLst/>
            </a:prstGeom>
          </p:spPr>
        </p:pic>
      </p:grpSp>
      <p:pic>
        <p:nvPicPr>
          <p:cNvPr id="46" name="Graphic 45">
            <a:extLst>
              <a:ext uri="{FF2B5EF4-FFF2-40B4-BE49-F238E27FC236}">
                <a16:creationId xmlns:a16="http://schemas.microsoft.com/office/drawing/2014/main" id="{1B7F2F61-F43B-410C-AE8D-D6D6E0ECE975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p:blipFill>
        <p:spPr>
          <a:xfrm>
            <a:off x="9478486" y="15407893"/>
            <a:ext cx="201221" cy="321954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64D201DF-00A9-46AB-B74A-0026C43982C6}"/>
              </a:ext>
            </a:extLst>
          </p:cNvPr>
          <p:cNvSpPr/>
          <p:nvPr/>
        </p:nvSpPr>
        <p:spPr>
          <a:xfrm>
            <a:off x="1887794" y="18759948"/>
            <a:ext cx="11451010" cy="3255479"/>
          </a:xfrm>
          <a:prstGeom prst="rect">
            <a:avLst/>
          </a:prstGeom>
          <a:solidFill>
            <a:schemeClr val="bg1"/>
          </a:solidFill>
          <a:ln w="571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419" sz="3330" dirty="0">
                <a:solidFill>
                  <a:schemeClr val="tx1"/>
                </a:solidFill>
              </a:rPr>
              <a:t>Viñeta</a:t>
            </a:r>
            <a:endParaRPr lang="es-AR" sz="3330" dirty="0">
              <a:solidFill>
                <a:schemeClr val="tx1"/>
              </a:solidFill>
            </a:endParaRPr>
          </a:p>
        </p:txBody>
      </p:sp>
      <p:sp>
        <p:nvSpPr>
          <p:cNvPr id="82" name="Google Shape;106;p14">
            <a:extLst>
              <a:ext uri="{FF2B5EF4-FFF2-40B4-BE49-F238E27FC236}">
                <a16:creationId xmlns:a16="http://schemas.microsoft.com/office/drawing/2014/main" id="{B6A5D809-B6F3-40A5-8D01-91FC9AEAB1E4}"/>
              </a:ext>
            </a:extLst>
          </p:cNvPr>
          <p:cNvSpPr txBox="1"/>
          <p:nvPr/>
        </p:nvSpPr>
        <p:spPr>
          <a:xfrm>
            <a:off x="834233" y="23677451"/>
            <a:ext cx="13777226" cy="64866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Las redes de umbral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geográfico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(GTG, por sus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siglas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inglés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) son una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familia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grafos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donde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cada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nodo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tiene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una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posición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y un peso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obtenidos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alguna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distribución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. Dos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nodos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se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conectan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si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cumplen</a:t>
            </a: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Una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vez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que se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fijan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los pesos y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posiciones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, las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conexiones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solo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están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determinadas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por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el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umbral</a:t>
            </a:r>
          </a:p>
        </p:txBody>
      </p:sp>
      <p:pic>
        <p:nvPicPr>
          <p:cNvPr id="50" name="Graphic 49">
            <a:extLst>
              <a:ext uri="{FF2B5EF4-FFF2-40B4-BE49-F238E27FC236}">
                <a16:creationId xmlns:a16="http://schemas.microsoft.com/office/drawing/2014/main" id="{E4EE7785-DB8F-4667-A5AC-116BE529CEA7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96DAC541-7B7A-43D3-8B79-37D633B846F1}">
                <asvg:svgBlip xmlns:asvg="http://schemas.microsoft.com/office/drawing/2016/SVG/main" r:embed="rId16"/>
              </a:ext>
            </a:extLst>
          </a:blip>
          <a:stretch>
            <a:fillRect/>
          </a:stretch>
        </p:blipFill>
        <p:spPr>
          <a:xfrm>
            <a:off x="6251046" y="27055443"/>
            <a:ext cx="2724505" cy="1210891"/>
          </a:xfrm>
          <a:prstGeom prst="rect">
            <a:avLst/>
          </a:prstGeom>
        </p:spPr>
      </p:pic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ACC82535-29BC-47A1-9B43-F0F93DC5823F}"/>
              </a:ext>
            </a:extLst>
          </p:cNvPr>
          <p:cNvCxnSpPr/>
          <p:nvPr/>
        </p:nvCxnSpPr>
        <p:spPr>
          <a:xfrm flipH="1">
            <a:off x="6908800" y="26459543"/>
            <a:ext cx="304800" cy="500841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2" name="Straight Arrow Connector 91">
            <a:extLst>
              <a:ext uri="{FF2B5EF4-FFF2-40B4-BE49-F238E27FC236}">
                <a16:creationId xmlns:a16="http://schemas.microsoft.com/office/drawing/2014/main" id="{69A0B145-8F18-4115-AE39-9852F5C8BDDB}"/>
              </a:ext>
            </a:extLst>
          </p:cNvPr>
          <p:cNvCxnSpPr>
            <a:cxnSpLocks/>
          </p:cNvCxnSpPr>
          <p:nvPr/>
        </p:nvCxnSpPr>
        <p:spPr>
          <a:xfrm>
            <a:off x="7352621" y="26459984"/>
            <a:ext cx="306892" cy="500400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1EA5DB04-044E-4FBE-9542-7C12110F80DF}"/>
              </a:ext>
            </a:extLst>
          </p:cNvPr>
          <p:cNvCxnSpPr>
            <a:cxnSpLocks/>
          </p:cNvCxnSpPr>
          <p:nvPr/>
        </p:nvCxnSpPr>
        <p:spPr>
          <a:xfrm flipH="1">
            <a:off x="9193932" y="27286857"/>
            <a:ext cx="588698" cy="225288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8E2767C8-E6B3-4C50-8E46-36DA6545E2DA}"/>
              </a:ext>
            </a:extLst>
          </p:cNvPr>
          <p:cNvCxnSpPr>
            <a:cxnSpLocks/>
          </p:cNvCxnSpPr>
          <p:nvPr/>
        </p:nvCxnSpPr>
        <p:spPr>
          <a:xfrm flipV="1">
            <a:off x="6251046" y="28134521"/>
            <a:ext cx="514497" cy="263625"/>
          </a:xfrm>
          <a:prstGeom prst="straightConnector1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4399BBD5-74B0-4014-AD3B-7BC7227640AF}"/>
              </a:ext>
            </a:extLst>
          </p:cNvPr>
          <p:cNvSpPr txBox="1"/>
          <p:nvPr/>
        </p:nvSpPr>
        <p:spPr>
          <a:xfrm>
            <a:off x="6748938" y="26021753"/>
            <a:ext cx="131891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600" dirty="0">
                <a:latin typeface="Nunito" pitchFamily="2" charset="0"/>
              </a:rPr>
              <a:t>Pesos</a:t>
            </a:r>
            <a:endParaRPr lang="es-AR" sz="2600" dirty="0">
              <a:latin typeface="Nunito" pitchFamily="2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8503ABA-5D06-4D53-BA10-25369113157B}"/>
              </a:ext>
            </a:extLst>
          </p:cNvPr>
          <p:cNvSpPr txBox="1"/>
          <p:nvPr/>
        </p:nvSpPr>
        <p:spPr>
          <a:xfrm>
            <a:off x="9804933" y="27040635"/>
            <a:ext cx="1318914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600" dirty="0">
                <a:latin typeface="Nunito" pitchFamily="2" charset="0"/>
              </a:rPr>
              <a:t>Umbral</a:t>
            </a:r>
            <a:endParaRPr lang="es-AR" sz="2600" dirty="0">
              <a:latin typeface="Nunito" pitchFamily="2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E03E3899-72C0-4B34-B3D4-935ACB5D4E06}"/>
              </a:ext>
            </a:extLst>
          </p:cNvPr>
          <p:cNvSpPr txBox="1"/>
          <p:nvPr/>
        </p:nvSpPr>
        <p:spPr>
          <a:xfrm>
            <a:off x="4672013" y="28151924"/>
            <a:ext cx="174772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419" sz="2600" dirty="0">
                <a:latin typeface="Nunito" pitchFamily="2" charset="0"/>
              </a:rPr>
              <a:t>Distancia</a:t>
            </a:r>
            <a:endParaRPr lang="es-AR" sz="2600" dirty="0">
              <a:latin typeface="Nunito" pitchFamily="2" charset="0"/>
            </a:endParaRPr>
          </a:p>
        </p:txBody>
      </p:sp>
      <p:grpSp>
        <p:nvGrpSpPr>
          <p:cNvPr id="1261" name="Group 1260">
            <a:extLst>
              <a:ext uri="{FF2B5EF4-FFF2-40B4-BE49-F238E27FC236}">
                <a16:creationId xmlns:a16="http://schemas.microsoft.com/office/drawing/2014/main" id="{F7EEAB91-5C48-4419-A752-3D79E42F0E7C}"/>
              </a:ext>
            </a:extLst>
          </p:cNvPr>
          <p:cNvGrpSpPr/>
          <p:nvPr/>
        </p:nvGrpSpPr>
        <p:grpSpPr>
          <a:xfrm>
            <a:off x="1193897" y="30483888"/>
            <a:ext cx="13057897" cy="4145026"/>
            <a:chOff x="1193897" y="30601876"/>
            <a:chExt cx="13057897" cy="4145026"/>
          </a:xfrm>
        </p:grpSpPr>
        <p:grpSp>
          <p:nvGrpSpPr>
            <p:cNvPr id="1254" name="Group 1253">
              <a:extLst>
                <a:ext uri="{FF2B5EF4-FFF2-40B4-BE49-F238E27FC236}">
                  <a16:creationId xmlns:a16="http://schemas.microsoft.com/office/drawing/2014/main" id="{92A2B75C-DD1E-4F19-98F4-63BBD693ABD3}"/>
                </a:ext>
              </a:extLst>
            </p:cNvPr>
            <p:cNvGrpSpPr/>
            <p:nvPr/>
          </p:nvGrpSpPr>
          <p:grpSpPr>
            <a:xfrm>
              <a:off x="1193897" y="30601876"/>
              <a:ext cx="13057897" cy="4145026"/>
              <a:chOff x="1193897" y="30988669"/>
              <a:chExt cx="13057897" cy="4145026"/>
            </a:xfrm>
          </p:grpSpPr>
          <p:grpSp>
            <p:nvGrpSpPr>
              <p:cNvPr id="1248" name="Group 1247">
                <a:extLst>
                  <a:ext uri="{FF2B5EF4-FFF2-40B4-BE49-F238E27FC236}">
                    <a16:creationId xmlns:a16="http://schemas.microsoft.com/office/drawing/2014/main" id="{5CB0F07A-1294-4EB0-BDEF-F8EDCDBBA9A6}"/>
                  </a:ext>
                </a:extLst>
              </p:cNvPr>
              <p:cNvGrpSpPr/>
              <p:nvPr/>
            </p:nvGrpSpPr>
            <p:grpSpPr>
              <a:xfrm>
                <a:off x="1193897" y="30988669"/>
                <a:ext cx="13057897" cy="4145026"/>
                <a:chOff x="1003463" y="30859214"/>
                <a:chExt cx="13057897" cy="4145026"/>
              </a:xfrm>
            </p:grpSpPr>
            <p:pic>
              <p:nvPicPr>
                <p:cNvPr id="4" name="Graphic 3">
                  <a:extLst>
                    <a:ext uri="{FF2B5EF4-FFF2-40B4-BE49-F238E27FC236}">
                      <a16:creationId xmlns:a16="http://schemas.microsoft.com/office/drawing/2014/main" id="{1669F8FE-6AB6-4636-A79A-7199B31D12B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7">
                  <a:extLst>
                    <a:ext uri="{96DAC541-7B7A-43D3-8B79-37D633B846F1}">
                      <asvg:svgBlip xmlns:asvg="http://schemas.microsoft.com/office/drawing/2016/SVG/main" r:embed="rId18"/>
                    </a:ext>
                  </a:extLst>
                </a:blip>
                <a:srcRect l="10649" t="11384" r="8102" b="11280"/>
                <a:stretch/>
              </p:blipFill>
              <p:spPr>
                <a:xfrm>
                  <a:off x="1003463" y="30859214"/>
                  <a:ext cx="13057897" cy="4142922"/>
                </a:xfrm>
                <a:prstGeom prst="rect">
                  <a:avLst/>
                </a:prstGeom>
              </p:spPr>
            </p:pic>
            <p:sp>
              <p:nvSpPr>
                <p:cNvPr id="1247" name="Rectangle: Rounded Corners 1246">
                  <a:extLst>
                    <a:ext uri="{FF2B5EF4-FFF2-40B4-BE49-F238E27FC236}">
                      <a16:creationId xmlns:a16="http://schemas.microsoft.com/office/drawing/2014/main" id="{151EF92C-7B65-48B4-81C2-38AC917DDEF8}"/>
                    </a:ext>
                  </a:extLst>
                </p:cNvPr>
                <p:cNvSpPr/>
                <p:nvPr/>
              </p:nvSpPr>
              <p:spPr>
                <a:xfrm>
                  <a:off x="1003463" y="30861318"/>
                  <a:ext cx="13057897" cy="4142922"/>
                </a:xfrm>
                <a:prstGeom prst="roundRect">
                  <a:avLst>
                    <a:gd name="adj" fmla="val 9310"/>
                  </a:avLst>
                </a:prstGeom>
                <a:noFill/>
                <a:ln w="381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AR"/>
                </a:p>
              </p:txBody>
            </p:sp>
          </p:grpSp>
          <p:cxnSp>
            <p:nvCxnSpPr>
              <p:cNvPr id="1250" name="Straight Connector 1249">
                <a:extLst>
                  <a:ext uri="{FF2B5EF4-FFF2-40B4-BE49-F238E27FC236}">
                    <a16:creationId xmlns:a16="http://schemas.microsoft.com/office/drawing/2014/main" id="{8DA40098-D6A4-4C25-84BF-74A74EC0CF5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547600" y="30988669"/>
                <a:ext cx="0" cy="414292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3" name="Straight Connector 1252">
                <a:extLst>
                  <a:ext uri="{FF2B5EF4-FFF2-40B4-BE49-F238E27FC236}">
                    <a16:creationId xmlns:a16="http://schemas.microsoft.com/office/drawing/2014/main" id="{DABA96D3-0742-4D52-A142-3FDF4C8C0E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9900000" y="30988669"/>
                <a:ext cx="0" cy="4142922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256" name="Graphic 1255">
              <a:extLst>
                <a:ext uri="{FF2B5EF4-FFF2-40B4-BE49-F238E27FC236}">
                  <a16:creationId xmlns:a16="http://schemas.microsoft.com/office/drawing/2014/main" id="{AE0CB86D-74A0-4AE3-8A5D-AA54FE834507}"/>
                </a:ext>
              </a:extLst>
            </p:cNvPr>
            <p:cNvPicPr>
              <a:picLocks noChangeAspect="1"/>
            </p:cNvPicPr>
            <p:nvPr/>
          </p:nvPicPr>
          <p:blipFill>
            <a:blip r:embed="rId19">
              <a:extLst>
                <a:ext uri="{96DAC541-7B7A-43D3-8B79-37D633B846F1}">
                  <asvg:svgBlip xmlns:asvg="http://schemas.microsoft.com/office/drawing/2016/SVG/main" r:embed="rId20"/>
                </a:ext>
              </a:extLst>
            </a:blip>
            <a:stretch>
              <a:fillRect/>
            </a:stretch>
          </p:blipFill>
          <p:spPr>
            <a:xfrm>
              <a:off x="2749749" y="34417590"/>
              <a:ext cx="1242000" cy="252000"/>
            </a:xfrm>
            <a:prstGeom prst="rect">
              <a:avLst/>
            </a:prstGeom>
          </p:spPr>
        </p:pic>
        <p:pic>
          <p:nvPicPr>
            <p:cNvPr id="1258" name="Graphic 1257">
              <a:extLst>
                <a:ext uri="{FF2B5EF4-FFF2-40B4-BE49-F238E27FC236}">
                  <a16:creationId xmlns:a16="http://schemas.microsoft.com/office/drawing/2014/main" id="{1291CCEF-CF08-4BF3-9510-AB9A1B09172D}"/>
                </a:ext>
              </a:extLst>
            </p:cNvPr>
            <p:cNvPicPr>
              <a:picLocks noChangeAspect="1"/>
            </p:cNvPicPr>
            <p:nvPr/>
          </p:nvPicPr>
          <p:blipFill>
            <a:blip r:embed="rId21">
              <a:extLst>
                <a:ext uri="{96DAC541-7B7A-43D3-8B79-37D633B846F1}">
                  <asvg:svgBlip xmlns:asvg="http://schemas.microsoft.com/office/drawing/2016/SVG/main" r:embed="rId22"/>
                </a:ext>
              </a:extLst>
            </a:blip>
            <a:stretch>
              <a:fillRect/>
            </a:stretch>
          </p:blipFill>
          <p:spPr>
            <a:xfrm>
              <a:off x="7182844" y="34417590"/>
              <a:ext cx="1080001" cy="252000"/>
            </a:xfrm>
            <a:prstGeom prst="rect">
              <a:avLst/>
            </a:prstGeom>
          </p:spPr>
        </p:pic>
        <p:pic>
          <p:nvPicPr>
            <p:cNvPr id="1260" name="Graphic 1259">
              <a:extLst>
                <a:ext uri="{FF2B5EF4-FFF2-40B4-BE49-F238E27FC236}">
                  <a16:creationId xmlns:a16="http://schemas.microsoft.com/office/drawing/2014/main" id="{670E3D20-694A-4549-AD9C-364A526D9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23">
              <a:extLst>
                <a:ext uri="{96DAC541-7B7A-43D3-8B79-37D633B846F1}">
                  <asvg:svgBlip xmlns:asvg="http://schemas.microsoft.com/office/drawing/2016/SVG/main" r:embed="rId24"/>
                </a:ext>
              </a:extLst>
            </a:blip>
            <a:stretch>
              <a:fillRect/>
            </a:stretch>
          </p:blipFill>
          <p:spPr>
            <a:xfrm>
              <a:off x="11616897" y="34417590"/>
              <a:ext cx="918000" cy="252000"/>
            </a:xfrm>
            <a:prstGeom prst="rect">
              <a:avLst/>
            </a:prstGeom>
          </p:spPr>
        </p:pic>
      </p:grpSp>
      <p:sp>
        <p:nvSpPr>
          <p:cNvPr id="1262" name="Google Shape;100;p14">
            <a:extLst>
              <a:ext uri="{FF2B5EF4-FFF2-40B4-BE49-F238E27FC236}">
                <a16:creationId xmlns:a16="http://schemas.microsoft.com/office/drawing/2014/main" id="{68ED1D64-EBF2-4E3E-B0E0-0A4BF634E5CF}"/>
              </a:ext>
            </a:extLst>
          </p:cNvPr>
          <p:cNvSpPr/>
          <p:nvPr/>
        </p:nvSpPr>
        <p:spPr>
          <a:xfrm>
            <a:off x="723737" y="35099085"/>
            <a:ext cx="13847168" cy="840978"/>
          </a:xfrm>
          <a:prstGeom prst="rect">
            <a:avLst/>
          </a:prstGeom>
          <a:solidFill>
            <a:srgbClr val="D0232A"/>
          </a:solidFill>
          <a:ln w="38100">
            <a:solidFill>
              <a:schemeClr val="bg1"/>
            </a:solidFill>
          </a:ln>
        </p:spPr>
        <p:txBody>
          <a:bodyPr spcFirstLastPara="1" wrap="square" lIns="94592" tIns="47296" rIns="94592" bIns="47296" anchor="ctr" anchorCtr="0">
            <a:noAutofit/>
          </a:bodyPr>
          <a:lstStyle/>
          <a:p>
            <a:pPr algn="ctr"/>
            <a:r>
              <a:rPr lang="en-US" sz="4600" b="1" dirty="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Redes </a:t>
            </a:r>
            <a:r>
              <a:rPr lang="en-US" sz="4600" b="1" dirty="0" err="1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rPr>
              <a:t>reales</a:t>
            </a:r>
            <a:endParaRPr sz="4600" dirty="0"/>
          </a:p>
        </p:txBody>
      </p:sp>
      <p:pic>
        <p:nvPicPr>
          <p:cNvPr id="15" name="Graphic 14">
            <a:extLst>
              <a:ext uri="{FF2B5EF4-FFF2-40B4-BE49-F238E27FC236}">
                <a16:creationId xmlns:a16="http://schemas.microsoft.com/office/drawing/2014/main" id="{CFFABE8C-83CD-4180-BEA7-2212A2EEADE7}"/>
              </a:ext>
            </a:extLst>
          </p:cNvPr>
          <p:cNvPicPr>
            <a:picLocks noChangeAspect="1"/>
          </p:cNvPicPr>
          <p:nvPr/>
        </p:nvPicPr>
        <p:blipFill rotWithShape="1">
          <a:blip r:embed="rId25">
            <a:extLst>
              <a:ext uri="{96DAC541-7B7A-43D3-8B79-37D633B846F1}">
                <asvg:svgBlip xmlns:asvg="http://schemas.microsoft.com/office/drawing/2016/SVG/main" r:embed="rId26"/>
              </a:ext>
            </a:extLst>
          </a:blip>
          <a:srcRect l="12636" t="21437" r="10131" b="20239"/>
          <a:stretch/>
        </p:blipFill>
        <p:spPr>
          <a:xfrm>
            <a:off x="17617818" y="12954695"/>
            <a:ext cx="9788971" cy="5550304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ECA8EB8C-E120-45D6-ACFE-A9AFEF60F8BD}"/>
              </a:ext>
            </a:extLst>
          </p:cNvPr>
          <p:cNvGrpSpPr/>
          <p:nvPr/>
        </p:nvGrpSpPr>
        <p:grpSpPr>
          <a:xfrm>
            <a:off x="834233" y="37885441"/>
            <a:ext cx="13583559" cy="4605019"/>
            <a:chOff x="15852329" y="13902638"/>
            <a:chExt cx="13583559" cy="4605019"/>
          </a:xfrm>
        </p:grpSpPr>
        <p:pic>
          <p:nvPicPr>
            <p:cNvPr id="17" name="Graphic 16">
              <a:extLst>
                <a:ext uri="{FF2B5EF4-FFF2-40B4-BE49-F238E27FC236}">
                  <a16:creationId xmlns:a16="http://schemas.microsoft.com/office/drawing/2014/main" id="{FDEEE2B5-EFE1-491B-B732-6693A9C029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7">
              <a:extLst>
                <a:ext uri="{96DAC541-7B7A-43D3-8B79-37D633B846F1}">
                  <asvg:svgBlip xmlns:asvg="http://schemas.microsoft.com/office/drawing/2016/SVG/main" r:embed="rId28"/>
                </a:ext>
              </a:extLst>
            </a:blip>
            <a:srcRect l="12378" t="22801" r="10098" b="20282"/>
            <a:stretch/>
          </p:blipFill>
          <p:spPr>
            <a:xfrm>
              <a:off x="15852329" y="14062868"/>
              <a:ext cx="7990156" cy="4404453"/>
            </a:xfrm>
            <a:prstGeom prst="rect">
              <a:avLst/>
            </a:prstGeom>
          </p:spPr>
        </p:pic>
        <p:pic>
          <p:nvPicPr>
            <p:cNvPr id="1265" name="Graphic 1264">
              <a:extLst>
                <a:ext uri="{FF2B5EF4-FFF2-40B4-BE49-F238E27FC236}">
                  <a16:creationId xmlns:a16="http://schemas.microsoft.com/office/drawing/2014/main" id="{69AD5C5B-4987-42D4-80BB-CBB0C54B69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9">
              <a:extLst>
                <a:ext uri="{96DAC541-7B7A-43D3-8B79-37D633B846F1}">
                  <asvg:svgBlip xmlns:asvg="http://schemas.microsoft.com/office/drawing/2016/SVG/main" r:embed="rId30"/>
                </a:ext>
              </a:extLst>
            </a:blip>
            <a:srcRect l="5497" t="4666" r="7561"/>
            <a:stretch/>
          </p:blipFill>
          <p:spPr>
            <a:xfrm>
              <a:off x="23842484" y="13902638"/>
              <a:ext cx="5593404" cy="4605019"/>
            </a:xfrm>
            <a:prstGeom prst="rect">
              <a:avLst/>
            </a:prstGeom>
          </p:spPr>
        </p:pic>
      </p:grpSp>
      <p:sp>
        <p:nvSpPr>
          <p:cNvPr id="64" name="Google Shape;106;p14">
            <a:extLst>
              <a:ext uri="{FF2B5EF4-FFF2-40B4-BE49-F238E27FC236}">
                <a16:creationId xmlns:a16="http://schemas.microsoft.com/office/drawing/2014/main" id="{9342A3EB-AC7D-40F6-B450-7F511AD37338}"/>
              </a:ext>
            </a:extLst>
          </p:cNvPr>
          <p:cNvSpPr txBox="1"/>
          <p:nvPr/>
        </p:nvSpPr>
        <p:spPr>
          <a:xfrm>
            <a:off x="15585573" y="39845495"/>
            <a:ext cx="13777226" cy="1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r>
              <a:rPr lang="en-US" sz="3200" baseline="30000" dirty="0">
                <a:solidFill>
                  <a:schemeClr val="tx1"/>
                </a:solidFill>
                <a:latin typeface="Nunito" pitchFamily="2" charset="0"/>
                <a:ea typeface="Open Sans"/>
                <a:cs typeface="Open Sans"/>
                <a:sym typeface="Open Sans"/>
              </a:rPr>
              <a:t>1</a:t>
            </a:r>
            <a:r>
              <a:rPr lang="es-AR" sz="3200" b="0" i="0" u="none" strike="noStrike" baseline="0" dirty="0">
                <a:solidFill>
                  <a:srgbClr val="212121"/>
                </a:solidFill>
                <a:latin typeface="Nunito" pitchFamily="2" charset="0"/>
              </a:rPr>
              <a:t>N. Masuda et al., </a:t>
            </a:r>
            <a:r>
              <a:rPr lang="es-AR" sz="3200" b="0" i="0" u="none" strike="noStrike" baseline="0" dirty="0" err="1">
                <a:solidFill>
                  <a:srgbClr val="212121"/>
                </a:solidFill>
                <a:latin typeface="Nunito" pitchFamily="2" charset="0"/>
              </a:rPr>
              <a:t>Phys</a:t>
            </a:r>
            <a:r>
              <a:rPr lang="es-AR" sz="3200" b="0" i="0" u="none" strike="noStrike" baseline="0" dirty="0">
                <a:solidFill>
                  <a:srgbClr val="212121"/>
                </a:solidFill>
                <a:latin typeface="Nunito" pitchFamily="2" charset="0"/>
              </a:rPr>
              <a:t>. Rev. E 71, 036108 (2005).</a:t>
            </a:r>
            <a:endParaRPr lang="es-AR" sz="3200" b="0" i="0" u="none" strike="noStrike" baseline="0" dirty="0">
              <a:latin typeface="Nunito" pitchFamily="2" charset="0"/>
            </a:endParaRPr>
          </a:p>
          <a:p>
            <a:r>
              <a:rPr lang="en-US" sz="3200" baseline="30000" dirty="0">
                <a:solidFill>
                  <a:schemeClr val="tx1"/>
                </a:solidFill>
                <a:latin typeface="Nunito" pitchFamily="2" charset="0"/>
                <a:ea typeface="Open Sans"/>
                <a:cs typeface="Open Sans"/>
                <a:sym typeface="Open Sans"/>
              </a:rPr>
              <a:t>2</a:t>
            </a:r>
            <a:r>
              <a:rPr lang="es-AR" sz="3200" b="0" i="0" u="none" strike="noStrike" baseline="0" dirty="0">
                <a:latin typeface="Nunito" pitchFamily="2" charset="0"/>
              </a:rPr>
              <a:t>M. De </a:t>
            </a:r>
            <a:r>
              <a:rPr lang="es-AR" sz="3200" b="0" i="0" u="none" strike="noStrike" baseline="0" dirty="0" err="1">
                <a:latin typeface="Nunito" pitchFamily="2" charset="0"/>
              </a:rPr>
              <a:t>Domenico</a:t>
            </a:r>
            <a:r>
              <a:rPr lang="es-AR" sz="3200" dirty="0">
                <a:latin typeface="Nunito" pitchFamily="2" charset="0"/>
              </a:rPr>
              <a:t> et al.</a:t>
            </a:r>
            <a:r>
              <a:rPr lang="es-AR" sz="3200" b="0" i="0" u="none" strike="noStrike" baseline="0" dirty="0">
                <a:latin typeface="Nunito" pitchFamily="2" charset="0"/>
              </a:rPr>
              <a:t>, </a:t>
            </a:r>
            <a:r>
              <a:rPr lang="es-AR" sz="3200" b="0" i="0" u="none" strike="noStrike" baseline="0" dirty="0" err="1">
                <a:latin typeface="Nunito" pitchFamily="2" charset="0"/>
              </a:rPr>
              <a:t>Nat</a:t>
            </a:r>
            <a:r>
              <a:rPr lang="es-AR" sz="3200" b="0" i="0" u="none" strike="noStrike" baseline="0" dirty="0">
                <a:latin typeface="Nunito" pitchFamily="2" charset="0"/>
              </a:rPr>
              <a:t>. </a:t>
            </a:r>
            <a:r>
              <a:rPr lang="es-AR" sz="3200" b="0" i="0" u="none" strike="noStrike" baseline="0" dirty="0" err="1">
                <a:latin typeface="Nunito" pitchFamily="2" charset="0"/>
              </a:rPr>
              <a:t>Commun</a:t>
            </a:r>
            <a:r>
              <a:rPr lang="es-AR" sz="3200" b="0" i="0" u="none" strike="noStrike" baseline="0" dirty="0">
                <a:latin typeface="Nunito" pitchFamily="2" charset="0"/>
              </a:rPr>
              <a:t>., </a:t>
            </a:r>
            <a:r>
              <a:rPr lang="es-AR" sz="3200" i="0" u="none" strike="noStrike" baseline="0" dirty="0">
                <a:latin typeface="Nunito" pitchFamily="2" charset="0"/>
              </a:rPr>
              <a:t>6</a:t>
            </a:r>
            <a:r>
              <a:rPr lang="es-AR" sz="3200" b="0" i="0" u="none" strike="noStrike" baseline="0" dirty="0">
                <a:latin typeface="Nunito" pitchFamily="2" charset="0"/>
              </a:rPr>
              <a:t>, 6864 (2015).</a:t>
            </a: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</p:txBody>
      </p:sp>
      <p:sp>
        <p:nvSpPr>
          <p:cNvPr id="65" name="Google Shape;106;p14">
            <a:extLst>
              <a:ext uri="{FF2B5EF4-FFF2-40B4-BE49-F238E27FC236}">
                <a16:creationId xmlns:a16="http://schemas.microsoft.com/office/drawing/2014/main" id="{57C90C56-3F6E-4568-AB65-FF70A7C1381D}"/>
              </a:ext>
            </a:extLst>
          </p:cNvPr>
          <p:cNvSpPr txBox="1"/>
          <p:nvPr/>
        </p:nvSpPr>
        <p:spPr>
          <a:xfrm>
            <a:off x="788470" y="35997617"/>
            <a:ext cx="13777226" cy="1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Datos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comercio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internacional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varios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productos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alimenticios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[2].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Hay una red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cada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producto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(pesos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proporcionales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a exp. – imp.)</a:t>
            </a:r>
          </a:p>
        </p:txBody>
      </p:sp>
      <p:sp>
        <p:nvSpPr>
          <p:cNvPr id="66" name="Google Shape;106;p14">
            <a:extLst>
              <a:ext uri="{FF2B5EF4-FFF2-40B4-BE49-F238E27FC236}">
                <a16:creationId xmlns:a16="http://schemas.microsoft.com/office/drawing/2014/main" id="{E389DC18-D8DF-466F-9A7D-5419BE57B5F1}"/>
              </a:ext>
            </a:extLst>
          </p:cNvPr>
          <p:cNvSpPr txBox="1"/>
          <p:nvPr/>
        </p:nvSpPr>
        <p:spPr>
          <a:xfrm>
            <a:off x="15697988" y="10953809"/>
            <a:ext cx="13777226" cy="99337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Las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coordenadas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los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países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junto con los pesos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anteriores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se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pueden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utilizar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crear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una GTG.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Midiendo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propiedades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las redes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reales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obtenemos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un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criterio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elegir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los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parámetros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y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distribuciones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utilizar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la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creación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nuestras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redes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geográficas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.</a:t>
            </a:r>
          </a:p>
        </p:txBody>
      </p:sp>
      <p:grpSp>
        <p:nvGrpSpPr>
          <p:cNvPr id="67" name="Group 66">
            <a:extLst>
              <a:ext uri="{FF2B5EF4-FFF2-40B4-BE49-F238E27FC236}">
                <a16:creationId xmlns:a16="http://schemas.microsoft.com/office/drawing/2014/main" id="{18B4BE42-C26C-417C-9219-D7FDAD6144DD}"/>
              </a:ext>
            </a:extLst>
          </p:cNvPr>
          <p:cNvGrpSpPr/>
          <p:nvPr/>
        </p:nvGrpSpPr>
        <p:grpSpPr>
          <a:xfrm>
            <a:off x="15588721" y="34626810"/>
            <a:ext cx="13847168" cy="3636670"/>
            <a:chOff x="799867" y="10324800"/>
            <a:chExt cx="13847168" cy="3636670"/>
          </a:xfrm>
        </p:grpSpPr>
        <p:sp>
          <p:nvSpPr>
            <p:cNvPr id="71" name="Rectangle: Rounded Corners 2">
              <a:extLst>
                <a:ext uri="{FF2B5EF4-FFF2-40B4-BE49-F238E27FC236}">
                  <a16:creationId xmlns:a16="http://schemas.microsoft.com/office/drawing/2014/main" id="{19A2AD7D-42F6-4704-8426-BD72F2A9E359}"/>
                </a:ext>
              </a:extLst>
            </p:cNvPr>
            <p:cNvSpPr/>
            <p:nvPr/>
          </p:nvSpPr>
          <p:spPr>
            <a:xfrm>
              <a:off x="799867" y="10324801"/>
              <a:ext cx="13847168" cy="363666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AR" sz="1225"/>
            </a:p>
          </p:txBody>
        </p:sp>
        <p:sp>
          <p:nvSpPr>
            <p:cNvPr id="72" name="Google Shape;100;p14">
              <a:extLst>
                <a:ext uri="{FF2B5EF4-FFF2-40B4-BE49-F238E27FC236}">
                  <a16:creationId xmlns:a16="http://schemas.microsoft.com/office/drawing/2014/main" id="{FFD714DD-6EFA-4DB3-9E3D-E5A68F8F63EE}"/>
                </a:ext>
              </a:extLst>
            </p:cNvPr>
            <p:cNvSpPr/>
            <p:nvPr/>
          </p:nvSpPr>
          <p:spPr>
            <a:xfrm>
              <a:off x="799867" y="10324800"/>
              <a:ext cx="13847168" cy="840978"/>
            </a:xfrm>
            <a:prstGeom prst="rect">
              <a:avLst/>
            </a:prstGeom>
            <a:solidFill>
              <a:srgbClr val="D0232A"/>
            </a:solidFill>
            <a:ln w="38100">
              <a:solidFill>
                <a:schemeClr val="bg1"/>
              </a:solidFill>
            </a:ln>
          </p:spPr>
          <p:txBody>
            <a:bodyPr spcFirstLastPara="1" wrap="square" lIns="94592" tIns="47296" rIns="94592" bIns="47296" anchor="ctr" anchorCtr="0">
              <a:noAutofit/>
            </a:bodyPr>
            <a:lstStyle/>
            <a:p>
              <a:pPr algn="ctr"/>
              <a:r>
                <a:rPr lang="en-US" sz="4600" b="1" dirty="0" err="1">
                  <a:solidFill>
                    <a:schemeClr val="lt1"/>
                  </a:solidFill>
                  <a:latin typeface="Nunito"/>
                  <a:ea typeface="Nunito"/>
                  <a:cs typeface="Nunito"/>
                  <a:sym typeface="Nunito"/>
                </a:rPr>
                <a:t>Conclusiones</a:t>
              </a:r>
              <a:endParaRPr sz="4600" dirty="0"/>
            </a:p>
          </p:txBody>
        </p:sp>
      </p:grpSp>
      <p:sp>
        <p:nvSpPr>
          <p:cNvPr id="73" name="Google Shape;106;p14">
            <a:extLst>
              <a:ext uri="{FF2B5EF4-FFF2-40B4-BE49-F238E27FC236}">
                <a16:creationId xmlns:a16="http://schemas.microsoft.com/office/drawing/2014/main" id="{D12FAAB6-5431-4736-B592-BD83A1EAD4A7}"/>
              </a:ext>
            </a:extLst>
          </p:cNvPr>
          <p:cNvSpPr txBox="1"/>
          <p:nvPr/>
        </p:nvSpPr>
        <p:spPr>
          <a:xfrm>
            <a:off x="15588721" y="35417818"/>
            <a:ext cx="13777226" cy="40244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Las GTG son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moldeables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y se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pueden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utilizar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modelar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redes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comercio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internacional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En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las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simulaciones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Yard-Sale con GTG,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el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coeficiente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Gini se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comporta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similar al de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otras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redes.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</p:txBody>
      </p:sp>
      <p:sp>
        <p:nvSpPr>
          <p:cNvPr id="75" name="Google Shape;106;p14">
            <a:extLst>
              <a:ext uri="{FF2B5EF4-FFF2-40B4-BE49-F238E27FC236}">
                <a16:creationId xmlns:a16="http://schemas.microsoft.com/office/drawing/2014/main" id="{64B838B0-5BEC-4B3D-88ED-872B1470E875}"/>
              </a:ext>
            </a:extLst>
          </p:cNvPr>
          <p:cNvSpPr txBox="1"/>
          <p:nvPr/>
        </p:nvSpPr>
        <p:spPr>
          <a:xfrm>
            <a:off x="15697988" y="27429963"/>
            <a:ext cx="13777226" cy="15622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84084" tIns="42031" rIns="84084" bIns="42031" anchor="t" anchorCtr="0">
            <a:spAutoFit/>
          </a:bodyPr>
          <a:lstStyle/>
          <a:p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Simulamos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el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modelo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de Yard-Sale para 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varias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redes (</a:t>
            </a:r>
            <a:r>
              <a:rPr lang="en-US" sz="3200" dirty="0" err="1">
                <a:latin typeface="Nunito" pitchFamily="2" charset="0"/>
                <a:cs typeface="Calibri" panose="020F0502020204030204" pitchFamily="34" charset="0"/>
              </a:rPr>
              <a:t>incluyendo</a:t>
            </a:r>
            <a:r>
              <a:rPr lang="en-US" sz="3200" dirty="0">
                <a:latin typeface="Nunito" pitchFamily="2" charset="0"/>
                <a:cs typeface="Calibri" panose="020F0502020204030204" pitchFamily="34" charset="0"/>
              </a:rPr>
              <a:t> GTG)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3200" dirty="0">
              <a:latin typeface="Nunito" pitchFamily="2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Pushpin">
      <a:dk1>
        <a:srgbClr val="000000"/>
      </a:dk1>
      <a:lt1>
        <a:srgbClr val="FFFFFF"/>
      </a:lt1>
      <a:dk2>
        <a:srgbClr val="465E9C"/>
      </a:dk2>
      <a:lt2>
        <a:srgbClr val="CCDDEA"/>
      </a:lt2>
      <a:accent1>
        <a:srgbClr val="FDA023"/>
      </a:accent1>
      <a:accent2>
        <a:srgbClr val="AA2B1E"/>
      </a:accent2>
      <a:accent3>
        <a:srgbClr val="71685C"/>
      </a:accent3>
      <a:accent4>
        <a:srgbClr val="64A73B"/>
      </a:accent4>
      <a:accent5>
        <a:srgbClr val="EB5605"/>
      </a:accent5>
      <a:accent6>
        <a:srgbClr val="B9CA1A"/>
      </a:accent6>
      <a:hlink>
        <a:srgbClr val="D83E2C"/>
      </a:hlink>
      <a:folHlink>
        <a:srgbClr val="ED7D2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507</TotalTime>
  <Words>332</Words>
  <Application>Microsoft Office PowerPoint</Application>
  <PresentationFormat>Custom</PresentationFormat>
  <Paragraphs>63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Open Sans</vt:lpstr>
      <vt:lpstr>Nunito</vt:lpstr>
      <vt:lpstr>Default Design</vt:lpstr>
      <vt:lpstr>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Lautaro</dc:creator>
  <cp:lastModifiedBy>Lautaro</cp:lastModifiedBy>
  <cp:revision>40</cp:revision>
  <dcterms:modified xsi:type="dcterms:W3CDTF">2024-05-03T05:49:04Z</dcterms:modified>
</cp:coreProperties>
</file>